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A7482-58FA-40FE-BCA6-BFDF3434A8E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4EEAE-6F85-47F7-B321-3AC87F1C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08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89DBAA7-A03E-46D6-8F5C-5446872FAA8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58108F8A-E42C-4684-9B14-A5268EBEE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6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utoShape 4"/>
          <p:cNvGrpSpPr>
            <a:grpSpLocks/>
          </p:cNvGrpSpPr>
          <p:nvPr/>
        </p:nvGrpSpPr>
        <p:grpSpPr bwMode="auto">
          <a:xfrm>
            <a:off x="226412" y="160248"/>
            <a:ext cx="8869374" cy="6495519"/>
            <a:chOff x="281" y="902"/>
            <a:chExt cx="5137" cy="2960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3" name="AutoShape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" y="941"/>
              <a:ext cx="5049" cy="2876"/>
            </a:xfrm>
            <a:prstGeom prst="rect">
              <a:avLst/>
            </a:prstGeom>
            <a:grpFill/>
            <a:extLst/>
          </p:spPr>
        </p:pic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281" y="902"/>
              <a:ext cx="5092" cy="296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ru-RU" altLang="ru-RU" sz="4000" b="1" dirty="0" smtClean="0">
                  <a:latin typeface="Georgia" panose="02040502050405020303" pitchFamily="18" charset="0"/>
                </a:rPr>
                <a:t>  </a:t>
              </a:r>
            </a:p>
            <a:p>
              <a:pPr algn="ctr">
                <a:defRPr/>
              </a:pPr>
              <a:endParaRPr lang="ru-RU" altLang="ru-RU" sz="4000" b="1" dirty="0" smtClean="0">
                <a:latin typeface="Georgia" panose="02040502050405020303" pitchFamily="18" charset="0"/>
              </a:endParaRPr>
            </a:p>
            <a:p>
              <a:pPr>
                <a:defRPr/>
              </a:pPr>
              <a:endParaRPr lang="en-US" altLang="ru-RU" sz="4000" b="1" dirty="0" smtClean="0">
                <a:latin typeface="Georgia" panose="02040502050405020303" pitchFamily="18" charset="0"/>
              </a:endParaRPr>
            </a:p>
          </p:txBody>
        </p:sp>
      </p:grpSp>
      <p:sp>
        <p:nvSpPr>
          <p:cNvPr id="7" name="Блок-схема: знак завершения 6"/>
          <p:cNvSpPr/>
          <p:nvPr/>
        </p:nvSpPr>
        <p:spPr>
          <a:xfrm>
            <a:off x="3252788" y="228600"/>
            <a:ext cx="2590800" cy="381000"/>
          </a:xfrm>
          <a:prstGeom prst="flowChartTerminator">
            <a:avLst/>
          </a:prstGeom>
          <a:solidFill>
            <a:schemeClr val="bg1"/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778250" y="219075"/>
            <a:ext cx="1444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latin typeface="Georgia" pitchFamily="18" charset="0"/>
              </a:rPr>
              <a:t>НАЧАЛО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146425" y="995363"/>
            <a:ext cx="2876550" cy="674687"/>
          </a:xfrm>
          <a:prstGeom prst="flowChartProcess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ОРЕДЕЛЯЕМ ЧАСТЬ РЕЧИ</a:t>
            </a:r>
          </a:p>
        </p:txBody>
      </p:sp>
      <p:sp>
        <p:nvSpPr>
          <p:cNvPr id="17414" name="TextBox 9"/>
          <p:cNvSpPr txBox="1">
            <a:spLocks noChangeArrowheads="1"/>
          </p:cNvSpPr>
          <p:nvPr/>
        </p:nvSpPr>
        <p:spPr bwMode="auto">
          <a:xfrm>
            <a:off x="3109913" y="977900"/>
            <a:ext cx="2876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ОПРЕДЕЛЯЕМ </a:t>
            </a:r>
          </a:p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ЧАСТЬ РЕЧИ</a:t>
            </a:r>
          </a:p>
        </p:txBody>
      </p:sp>
      <p:cxnSp>
        <p:nvCxnSpPr>
          <p:cNvPr id="12" name="Прямая со стрелкой 11"/>
          <p:cNvCxnSpPr>
            <a:stCxn id="7" idx="2"/>
          </p:cNvCxnSpPr>
          <p:nvPr/>
        </p:nvCxnSpPr>
        <p:spPr>
          <a:xfrm>
            <a:off x="4548188" y="609600"/>
            <a:ext cx="0" cy="3810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48188" y="1670050"/>
            <a:ext cx="6350" cy="3873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решение 14"/>
          <p:cNvSpPr/>
          <p:nvPr/>
        </p:nvSpPr>
        <p:spPr>
          <a:xfrm>
            <a:off x="3336925" y="2057400"/>
            <a:ext cx="2495550" cy="982663"/>
          </a:xfrm>
          <a:prstGeom prst="flowChartDecision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ГЛАГОЛ?</a:t>
            </a:r>
          </a:p>
        </p:txBody>
      </p:sp>
      <p:sp>
        <p:nvSpPr>
          <p:cNvPr id="17418" name="TextBox 15"/>
          <p:cNvSpPr txBox="1">
            <a:spLocks noChangeArrowheads="1"/>
          </p:cNvSpPr>
          <p:nvPr/>
        </p:nvSpPr>
        <p:spPr bwMode="auto">
          <a:xfrm>
            <a:off x="3836988" y="2146300"/>
            <a:ext cx="1495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СЛОВО-</a:t>
            </a:r>
          </a:p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ГЛАГОЛ?</a:t>
            </a: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 rot="10800000" flipV="1">
            <a:off x="2913063" y="2560638"/>
            <a:ext cx="423862" cy="0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>
            <a:off x="5826125" y="2547938"/>
            <a:ext cx="1643063" cy="457200"/>
          </a:xfrm>
          <a:prstGeom prst="bentConnector3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Блок-схема: процесс 28"/>
          <p:cNvSpPr/>
          <p:nvPr/>
        </p:nvSpPr>
        <p:spPr>
          <a:xfrm>
            <a:off x="3968750" y="4248150"/>
            <a:ext cx="2146300" cy="612775"/>
          </a:xfrm>
          <a:prstGeom prst="flowChartProcess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5899150" y="3013075"/>
            <a:ext cx="2654300" cy="612775"/>
          </a:xfrm>
          <a:prstGeom prst="flowChartProcess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038600" y="4208463"/>
            <a:ext cx="196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ПИШЕМ</a:t>
            </a:r>
          </a:p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РАЗДЕЛЬНО</a:t>
            </a:r>
          </a:p>
        </p:txBody>
      </p:sp>
      <p:sp>
        <p:nvSpPr>
          <p:cNvPr id="17424" name="TextBox 37"/>
          <p:cNvSpPr txBox="1">
            <a:spLocks noChangeArrowheads="1"/>
          </p:cNvSpPr>
          <p:nvPr/>
        </p:nvSpPr>
        <p:spPr bwMode="auto">
          <a:xfrm>
            <a:off x="5873750" y="2957513"/>
            <a:ext cx="2741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ТРЕБУЕТСЯ </a:t>
            </a:r>
          </a:p>
          <a:p>
            <a:pPr algn="ctr" eaLnBrk="1" hangingPunct="1"/>
            <a:r>
              <a:rPr lang="ru-RU" altLang="ru-RU" sz="2000" b="1">
                <a:latin typeface="Georgia" pitchFamily="18" charset="0"/>
              </a:rPr>
              <a:t>НОВОЕ ПРАВИЛО</a:t>
            </a:r>
          </a:p>
        </p:txBody>
      </p:sp>
      <p:cxnSp>
        <p:nvCxnSpPr>
          <p:cNvPr id="39" name="Соединительная линия уступом 38"/>
          <p:cNvCxnSpPr/>
          <p:nvPr/>
        </p:nvCxnSpPr>
        <p:spPr>
          <a:xfrm rot="10800000">
            <a:off x="4052889" y="3554415"/>
            <a:ext cx="744537" cy="654049"/>
          </a:xfrm>
          <a:prstGeom prst="bentConnector3">
            <a:avLst>
              <a:gd name="adj1" fmla="val 216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оединительная линия уступом 41"/>
          <p:cNvCxnSpPr/>
          <p:nvPr/>
        </p:nvCxnSpPr>
        <p:spPr>
          <a:xfrm rot="10800000" flipV="1">
            <a:off x="533400" y="3570288"/>
            <a:ext cx="1292225" cy="690562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4792663" y="3582988"/>
            <a:ext cx="4762" cy="6254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Блок-схема: знак завершения 51"/>
          <p:cNvSpPr/>
          <p:nvPr/>
        </p:nvSpPr>
        <p:spPr>
          <a:xfrm>
            <a:off x="1814513" y="5867400"/>
            <a:ext cx="2590800" cy="381000"/>
          </a:xfrm>
          <a:prstGeom prst="flowChartTerminator">
            <a:avLst/>
          </a:prstGeom>
          <a:solidFill>
            <a:schemeClr val="bg1"/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457450" y="5848350"/>
            <a:ext cx="1249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latin typeface="Georgia" pitchFamily="18" charset="0"/>
              </a:rPr>
              <a:t>КОНЕЦ</a:t>
            </a:r>
          </a:p>
        </p:txBody>
      </p:sp>
      <p:sp>
        <p:nvSpPr>
          <p:cNvPr id="17430" name="TextBox 53"/>
          <p:cNvSpPr txBox="1">
            <a:spLocks noChangeArrowheads="1"/>
          </p:cNvSpPr>
          <p:nvPr/>
        </p:nvSpPr>
        <p:spPr bwMode="auto">
          <a:xfrm>
            <a:off x="2706688" y="2025650"/>
            <a:ext cx="619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17431" name="TextBox 54"/>
          <p:cNvSpPr txBox="1">
            <a:spLocks noChangeArrowheads="1"/>
          </p:cNvSpPr>
          <p:nvPr/>
        </p:nvSpPr>
        <p:spPr bwMode="auto">
          <a:xfrm>
            <a:off x="5857875" y="2070100"/>
            <a:ext cx="7477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  <a:latin typeface="Georgia" pitchFamily="18" charset="0"/>
              </a:rPr>
              <a:t>нет</a:t>
            </a: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2913063" y="2571750"/>
            <a:ext cx="0" cy="4095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6648450" y="2547938"/>
            <a:ext cx="0" cy="4381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Блок-схема: решение 39"/>
          <p:cNvSpPr/>
          <p:nvPr/>
        </p:nvSpPr>
        <p:spPr>
          <a:xfrm>
            <a:off x="1816100" y="2989263"/>
            <a:ext cx="2222500" cy="1130300"/>
          </a:xfrm>
          <a:prstGeom prst="flowChartDecision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ГЛАГОЛ?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15457" y="3187839"/>
            <a:ext cx="14237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latin typeface="Georgia" pitchFamily="18" charset="0"/>
              </a:rPr>
              <a:t>ИСКЛЮ-</a:t>
            </a:r>
          </a:p>
          <a:p>
            <a:pPr algn="ctr" eaLnBrk="1" hangingPunct="1"/>
            <a:r>
              <a:rPr lang="ru-RU" altLang="ru-RU" sz="2000" b="1" dirty="0" smtClean="0">
                <a:latin typeface="Georgia" pitchFamily="18" charset="0"/>
              </a:rPr>
              <a:t>ЧЕНИЕ?</a:t>
            </a:r>
            <a:endParaRPr lang="ru-RU" altLang="ru-RU" sz="2000" b="1" dirty="0">
              <a:latin typeface="Georgia" pitchFamily="18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3109913" y="5527675"/>
            <a:ext cx="0" cy="3476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990600" y="3013075"/>
            <a:ext cx="619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049713" y="3101975"/>
            <a:ext cx="747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  <a:latin typeface="Georgia" pitchFamily="18" charset="0"/>
              </a:rPr>
              <a:t>нет</a:t>
            </a:r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1179513" y="3622675"/>
            <a:ext cx="0" cy="5857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Блок-схема: процесс 57"/>
          <p:cNvSpPr/>
          <p:nvPr/>
        </p:nvSpPr>
        <p:spPr>
          <a:xfrm>
            <a:off x="328613" y="4260850"/>
            <a:ext cx="2146300" cy="612775"/>
          </a:xfrm>
          <a:prstGeom prst="flowChartProcess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41" name="TextBox 59"/>
          <p:cNvSpPr txBox="1">
            <a:spLocks noChangeArrowheads="1"/>
          </p:cNvSpPr>
          <p:nvPr/>
        </p:nvSpPr>
        <p:spPr bwMode="auto">
          <a:xfrm>
            <a:off x="593763" y="4183063"/>
            <a:ext cx="14366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Georgia" pitchFamily="18" charset="0"/>
              </a:rPr>
              <a:t>ПИШЕМ</a:t>
            </a:r>
          </a:p>
          <a:p>
            <a:pPr algn="ctr" eaLnBrk="1" hangingPunct="1"/>
            <a:r>
              <a:rPr lang="ru-RU" altLang="ru-RU" sz="2000" b="1" dirty="0" smtClean="0">
                <a:latin typeface="Georgia" pitchFamily="18" charset="0"/>
              </a:rPr>
              <a:t>СЛИТНО</a:t>
            </a:r>
            <a:endParaRPr lang="ru-RU" altLang="ru-RU" sz="2000" b="1" dirty="0">
              <a:latin typeface="Georgia" pitchFamily="18" charset="0"/>
            </a:endParaRPr>
          </a:p>
        </p:txBody>
      </p:sp>
      <p:cxnSp>
        <p:nvCxnSpPr>
          <p:cNvPr id="61" name="Соединительная линия уступом 60"/>
          <p:cNvCxnSpPr/>
          <p:nvPr/>
        </p:nvCxnSpPr>
        <p:spPr>
          <a:xfrm rot="10800000" flipV="1">
            <a:off x="3097213" y="4860925"/>
            <a:ext cx="1292225" cy="692150"/>
          </a:xfrm>
          <a:prstGeom prst="bentConnector3">
            <a:avLst>
              <a:gd name="adj1" fmla="val -3343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ная линия уступом 62"/>
          <p:cNvCxnSpPr/>
          <p:nvPr/>
        </p:nvCxnSpPr>
        <p:spPr>
          <a:xfrm>
            <a:off x="1243013" y="4860925"/>
            <a:ext cx="1854200" cy="692150"/>
          </a:xfrm>
          <a:prstGeom prst="bentConnector3">
            <a:avLst>
              <a:gd name="adj1" fmla="val -37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2741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7" grpId="0"/>
      <p:bldP spid="52" grpId="0" animBg="1"/>
      <p:bldP spid="53" grpId="0"/>
      <p:bldP spid="40" grpId="0" animBg="1"/>
      <p:bldP spid="23" grpId="0"/>
      <p:bldP spid="48" grpId="0"/>
      <p:bldP spid="41" grpId="0"/>
      <p:bldP spid="5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9137a5826eefcda53f2675785712555434a3df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452</TotalTime>
  <Words>30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с глаголами</dc:title>
  <dc:creator>Катя</dc:creator>
  <dc:description/>
  <cp:lastModifiedBy>Игорь</cp:lastModifiedBy>
  <cp:revision>49</cp:revision>
  <dcterms:created xsi:type="dcterms:W3CDTF">2011-11-04T21:21:46Z</dcterms:created>
  <dcterms:modified xsi:type="dcterms:W3CDTF">2013-10-31T06:16:04Z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НЕ с глаголами</vt:lpwstr>
  </property>
  <property fmtid="{D5CDD505-2E9C-101B-9397-08002B2CF9AE}" pid="3" name="SlideDescription">
    <vt:lpwstr/>
  </property>
</Properties>
</file>